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7" d="100"/>
          <a:sy n="167" d="100"/>
        </p:scale>
        <p:origin x="-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43C-9FD9-E940-958C-C1BB57B65C72}" type="datetimeFigureOut">
              <a:rPr lang="en-US" smtClean="0"/>
              <a:t>11/09/2015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28-EE87-444D-9C28-1C0DE8F7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43C-9FD9-E940-958C-C1BB57B65C72}" type="datetimeFigureOut">
              <a:rPr lang="en-US" smtClean="0"/>
              <a:t>11/09/2015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28-EE87-444D-9C28-1C0DE8F7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5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43C-9FD9-E940-958C-C1BB57B65C72}" type="datetimeFigureOut">
              <a:rPr lang="en-US" smtClean="0"/>
              <a:t>11/09/2015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28-EE87-444D-9C28-1C0DE8F7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5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43C-9FD9-E940-958C-C1BB57B65C72}" type="datetimeFigureOut">
              <a:rPr lang="en-US" smtClean="0"/>
              <a:t>11/09/2015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28-EE87-444D-9C28-1C0DE8F7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3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43C-9FD9-E940-958C-C1BB57B65C72}" type="datetimeFigureOut">
              <a:rPr lang="en-US" smtClean="0"/>
              <a:t>11/09/2015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28-EE87-444D-9C28-1C0DE8F7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6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43C-9FD9-E940-958C-C1BB57B65C72}" type="datetimeFigureOut">
              <a:rPr lang="en-US" smtClean="0"/>
              <a:t>11/09/2015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28-EE87-444D-9C28-1C0DE8F7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2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43C-9FD9-E940-958C-C1BB57B65C72}" type="datetimeFigureOut">
              <a:rPr lang="en-US" smtClean="0"/>
              <a:t>11/09/2015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28-EE87-444D-9C28-1C0DE8F7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5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43C-9FD9-E940-958C-C1BB57B65C72}" type="datetimeFigureOut">
              <a:rPr lang="en-US" smtClean="0"/>
              <a:t>11/09/2015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28-EE87-444D-9C28-1C0DE8F7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2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43C-9FD9-E940-958C-C1BB57B65C72}" type="datetimeFigureOut">
              <a:rPr lang="en-US" smtClean="0"/>
              <a:t>11/09/2015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28-EE87-444D-9C28-1C0DE8F7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43C-9FD9-E940-958C-C1BB57B65C72}" type="datetimeFigureOut">
              <a:rPr lang="en-US" smtClean="0"/>
              <a:t>11/09/2015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28-EE87-444D-9C28-1C0DE8F7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0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443C-9FD9-E940-958C-C1BB57B65C72}" type="datetimeFigureOut">
              <a:rPr lang="en-US" smtClean="0"/>
              <a:t>11/09/2015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70D28-EE87-444D-9C28-1C0DE8F7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5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4443C-9FD9-E940-958C-C1BB57B65C72}" type="datetimeFigureOut">
              <a:rPr lang="en-US" smtClean="0"/>
              <a:t>11/09/2015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0D28-EE87-444D-9C28-1C0DE8F72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1885"/>
            <a:ext cx="7772400" cy="20185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Cultural Heritage, Copyright and Code:</a:t>
            </a:r>
            <a:br>
              <a:rPr lang="en-US" dirty="0" smtClean="0"/>
            </a:br>
            <a:r>
              <a:rPr lang="en-US" dirty="0" err="1" smtClean="0"/>
              <a:t>Europeana</a:t>
            </a:r>
            <a:r>
              <a:rPr lang="en-US" dirty="0" smtClean="0"/>
              <a:t> Space as a case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Professor Charlotte Waelde</a:t>
            </a:r>
          </a:p>
          <a:p>
            <a:r>
              <a:rPr lang="en-US" dirty="0" smtClean="0"/>
              <a:t>University of Exeter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8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Europeana</a:t>
            </a:r>
            <a:r>
              <a:rPr lang="en-US" dirty="0" smtClean="0"/>
              <a:t> Space Project</a:t>
            </a:r>
            <a:endParaRPr lang="en-US" dirty="0"/>
          </a:p>
        </p:txBody>
      </p:sp>
      <p:pic>
        <p:nvPicPr>
          <p:cNvPr id="5" name="Content Placeholder 4" descr="Screenshot 2015-08-13 14.04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249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Europeana</a:t>
            </a:r>
            <a:r>
              <a:rPr lang="en-US" dirty="0" smtClean="0"/>
              <a:t> Space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Three Spaces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Technical Space</a:t>
            </a:r>
            <a:r>
              <a:rPr lang="en-US" dirty="0" smtClean="0"/>
              <a:t>: </a:t>
            </a:r>
            <a:r>
              <a:rPr lang="en-US" dirty="0"/>
              <a:t>a framework for storing, accessing and processing cultural heritage content and </a:t>
            </a:r>
            <a:r>
              <a:rPr lang="en-US" dirty="0" smtClean="0"/>
              <a:t>metadata.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Content Space</a:t>
            </a:r>
            <a:r>
              <a:rPr lang="en-US" dirty="0" smtClean="0"/>
              <a:t>: </a:t>
            </a:r>
            <a:r>
              <a:rPr lang="en-US" dirty="0"/>
              <a:t>guidelines and tools for clearing copyright </a:t>
            </a:r>
            <a:r>
              <a:rPr lang="en-US" dirty="0" smtClean="0"/>
              <a:t>information </a:t>
            </a:r>
            <a:r>
              <a:rPr lang="en-US" dirty="0"/>
              <a:t>about the development of business models for the exploitation of digital cultural heritage content.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Innovation Space</a:t>
            </a:r>
            <a:r>
              <a:rPr lang="en-US" dirty="0" smtClean="0"/>
              <a:t>: </a:t>
            </a:r>
            <a:r>
              <a:rPr lang="en-US" dirty="0"/>
              <a:t>an environment for the enhancement </a:t>
            </a:r>
            <a:r>
              <a:rPr lang="en-US" dirty="0" smtClean="0"/>
              <a:t>and exploitation </a:t>
            </a:r>
            <a:r>
              <a:rPr lang="en-US" dirty="0"/>
              <a:t>of content, applications and services, which stimulates creative entrepreneurship and gives support to creative enterprises (particularly SMEs</a:t>
            </a:r>
            <a:r>
              <a:rPr lang="en-US" dirty="0" smtClean="0"/>
              <a:t>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44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Europeana</a:t>
            </a:r>
            <a:r>
              <a:rPr lang="en-US" dirty="0" smtClean="0"/>
              <a:t> Space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Six pilots: Photography; </a:t>
            </a:r>
            <a:r>
              <a:rPr lang="en-US" dirty="0" err="1" smtClean="0"/>
              <a:t>Europeana</a:t>
            </a:r>
            <a:r>
              <a:rPr lang="en-US" dirty="0" smtClean="0"/>
              <a:t> TV; Dance; Open and Hybrid Publishing; Museums; Games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Hackathons</a:t>
            </a:r>
            <a:endParaRPr lang="en-US" dirty="0"/>
          </a:p>
          <a:p>
            <a:r>
              <a:rPr lang="en-US" dirty="0" smtClean="0"/>
              <a:t>Business Modeling workshop</a:t>
            </a:r>
          </a:p>
          <a:p>
            <a:r>
              <a:rPr lang="en-US" dirty="0" smtClean="0"/>
              <a:t>Incubation</a:t>
            </a:r>
          </a:p>
          <a:p>
            <a:endParaRPr lang="en-US" dirty="0"/>
          </a:p>
          <a:p>
            <a:r>
              <a:rPr lang="en-US" dirty="0" smtClean="0"/>
              <a:t>IPR relevant at each stage – existing and 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Europeana</a:t>
            </a:r>
            <a:r>
              <a:rPr lang="en-US" dirty="0" smtClean="0"/>
              <a:t> Space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content</a:t>
            </a:r>
          </a:p>
          <a:p>
            <a:r>
              <a:rPr lang="en-US" dirty="0" smtClean="0"/>
              <a:t>Finding content where IPR ownership and permitted use is clear</a:t>
            </a:r>
          </a:p>
          <a:p>
            <a:r>
              <a:rPr lang="en-US" dirty="0" smtClean="0"/>
              <a:t>Finding owners when (more) permissions sought</a:t>
            </a:r>
          </a:p>
          <a:p>
            <a:endParaRPr lang="en-US" dirty="0"/>
          </a:p>
          <a:p>
            <a:r>
              <a:rPr lang="en-US" dirty="0" smtClean="0"/>
              <a:t>Managing existing and new IPR during the course of the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7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Europeana</a:t>
            </a:r>
            <a:r>
              <a:rPr lang="en-US" dirty="0" smtClean="0"/>
              <a:t> Space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Identification of rights holders</a:t>
            </a:r>
          </a:p>
          <a:p>
            <a:r>
              <a:rPr lang="en-US" dirty="0" smtClean="0"/>
              <a:t>Extent of permissions to re-use</a:t>
            </a:r>
          </a:p>
          <a:p>
            <a:r>
              <a:rPr lang="en-US" dirty="0" smtClean="0"/>
              <a:t>Authenticity and integrity (moral rights)</a:t>
            </a:r>
          </a:p>
          <a:p>
            <a:r>
              <a:rPr lang="en-US" dirty="0" smtClean="0"/>
              <a:t>Data on how cultural heritage is used and re-used (and </a:t>
            </a:r>
            <a:r>
              <a:rPr lang="en-US" dirty="0" err="1" smtClean="0"/>
              <a:t>monetised</a:t>
            </a:r>
            <a:r>
              <a:rPr lang="en-US" dirty="0" smtClean="0"/>
              <a:t>) in the cultural economy</a:t>
            </a:r>
          </a:p>
          <a:p>
            <a:r>
              <a:rPr lang="en-US" dirty="0" smtClean="0"/>
              <a:t>Facilitate (collective) licensing?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Europeana</a:t>
            </a:r>
            <a:r>
              <a:rPr lang="en-US" dirty="0" smtClean="0"/>
              <a:t> Space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Regional coding?  Single copies?</a:t>
            </a:r>
          </a:p>
          <a:p>
            <a:r>
              <a:rPr lang="en-US" dirty="0" smtClean="0"/>
              <a:t>Exceptions and limitations – nuanced interpretation – Trusted Third Party? (WIPO Treaty on exceptions and limitations for visually impaired)</a:t>
            </a:r>
          </a:p>
          <a:p>
            <a:r>
              <a:rPr lang="en-US" dirty="0" smtClean="0"/>
              <a:t>Berne Convention rule on ‘no formalities’ (Article 5)</a:t>
            </a:r>
          </a:p>
          <a:p>
            <a:r>
              <a:rPr lang="en-US" dirty="0" smtClean="0"/>
              <a:t>Privacy: private information carried by images; privacy of person using images?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99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264</Words>
  <Application>Microsoft Macintosh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Cultural Heritage, Copyright and Code: Europeana Space as a case study</vt:lpstr>
      <vt:lpstr>The Europeana Space Project</vt:lpstr>
      <vt:lpstr>The Europeana Space Project</vt:lpstr>
      <vt:lpstr>The Europeana Space Project</vt:lpstr>
      <vt:lpstr>The Europeana Space Project</vt:lpstr>
      <vt:lpstr>The Europeana Space Project</vt:lpstr>
      <vt:lpstr>The Europeana Space Project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Heritage, Copyright and Code: Europeana Space as a case study</dc:title>
  <dc:creator>Charlotte Waelde</dc:creator>
  <cp:lastModifiedBy>Charlotte Waelde</cp:lastModifiedBy>
  <cp:revision>6</cp:revision>
  <dcterms:created xsi:type="dcterms:W3CDTF">2015-09-11T12:09:35Z</dcterms:created>
  <dcterms:modified xsi:type="dcterms:W3CDTF">2015-09-11T13:08:10Z</dcterms:modified>
</cp:coreProperties>
</file>